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1" r:id="rId5"/>
    <p:sldId id="269" r:id="rId6"/>
    <p:sldId id="279" r:id="rId7"/>
    <p:sldId id="297" r:id="rId8"/>
    <p:sldId id="286" r:id="rId9"/>
    <p:sldId id="287" r:id="rId10"/>
    <p:sldId id="295" r:id="rId11"/>
    <p:sldId id="288" r:id="rId12"/>
    <p:sldId id="291" r:id="rId13"/>
    <p:sldId id="289" r:id="rId14"/>
    <p:sldId id="290" r:id="rId15"/>
    <p:sldId id="293" r:id="rId16"/>
    <p:sldId id="298" r:id="rId1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74" autoAdjust="0"/>
    <p:restoredTop sz="94660"/>
  </p:normalViewPr>
  <p:slideViewPr>
    <p:cSldViewPr snapToGrid="0">
      <p:cViewPr varScale="1">
        <p:scale>
          <a:sx n="74" d="100"/>
          <a:sy n="74" d="100"/>
        </p:scale>
        <p:origin x="6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1D2C0-C519-4100-A594-6B760E9F5DA5}" type="datetimeFigureOut">
              <a:rPr lang="es-ES" smtClean="0"/>
              <a:t>07/09/2021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F8DEE-E8D3-486E-BDB5-6F3CFC145D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646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1D2C0-C519-4100-A594-6B760E9F5DA5}" type="datetimeFigureOut">
              <a:rPr lang="es-ES" smtClean="0"/>
              <a:t>07/09/2021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F8DEE-E8D3-486E-BDB5-6F3CFC145D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2561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1D2C0-C519-4100-A594-6B760E9F5DA5}" type="datetimeFigureOut">
              <a:rPr lang="es-ES" smtClean="0"/>
              <a:t>07/09/2021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F8DEE-E8D3-486E-BDB5-6F3CFC145D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2552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1D2C0-C519-4100-A594-6B760E9F5DA5}" type="datetimeFigureOut">
              <a:rPr lang="es-ES" smtClean="0"/>
              <a:t>07/09/2021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F8DEE-E8D3-486E-BDB5-6F3CFC145D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2378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1D2C0-C519-4100-A594-6B760E9F5DA5}" type="datetimeFigureOut">
              <a:rPr lang="es-ES" smtClean="0"/>
              <a:t>07/09/2021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F8DEE-E8D3-486E-BDB5-6F3CFC145D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9338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1D2C0-C519-4100-A594-6B760E9F5DA5}" type="datetimeFigureOut">
              <a:rPr lang="es-ES" smtClean="0"/>
              <a:t>07/09/2021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F8DEE-E8D3-486E-BDB5-6F3CFC145D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11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1D2C0-C519-4100-A594-6B760E9F5DA5}" type="datetimeFigureOut">
              <a:rPr lang="es-ES" smtClean="0"/>
              <a:t>07/09/2021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F8DEE-E8D3-486E-BDB5-6F3CFC145D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241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1D2C0-C519-4100-A594-6B760E9F5DA5}" type="datetimeFigureOut">
              <a:rPr lang="es-ES" smtClean="0"/>
              <a:t>07/09/2021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F8DEE-E8D3-486E-BDB5-6F3CFC145D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1272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1D2C0-C519-4100-A594-6B760E9F5DA5}" type="datetimeFigureOut">
              <a:rPr lang="es-ES" smtClean="0"/>
              <a:t>07/09/2021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F8DEE-E8D3-486E-BDB5-6F3CFC145D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8160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1D2C0-C519-4100-A594-6B760E9F5DA5}" type="datetimeFigureOut">
              <a:rPr lang="es-ES" smtClean="0"/>
              <a:t>07/09/2021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F8DEE-E8D3-486E-BDB5-6F3CFC145D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949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1D2C0-C519-4100-A594-6B760E9F5DA5}" type="datetimeFigureOut">
              <a:rPr lang="es-ES" smtClean="0"/>
              <a:t>07/09/2021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F8DEE-E8D3-486E-BDB5-6F3CFC145D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6847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1D2C0-C519-4100-A594-6B760E9F5DA5}" type="datetimeFigureOut">
              <a:rPr lang="es-ES" smtClean="0"/>
              <a:t>07/09/2021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F8DEE-E8D3-486E-BDB5-6F3CFC145D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5355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hyperlink" Target="Dise&#241;o%2011%20de%20junio/1%20test%20De%20la%20Rubia%20ANEXO%201.pdf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usuario\Desktop\22%20de%20julio%20Teis%20Guillermo\Dise&#241;o%2011%20de%20junio\6%20CONSENTIMIENTO%20INFORMADO%20anexo%207.pdf" TargetMode="External"/><Relationship Id="rId2" Type="http://schemas.openxmlformats.org/officeDocument/2006/relationships/hyperlink" Target="Dise&#241;o%2011%20de%20junio/6%20CONSENTIMIENTO%20INFORMADO%20anexo%207.pdf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revmultimed.sld.cu/index.php/mtm/article/view/2275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43944" y="1004552"/>
            <a:ext cx="10792495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es-MX" sz="2400" b="1" dirty="0" smtClean="0"/>
              <a:t>¿POR QUÉ SON NECESARIOS NUEVOS MODELOS PARA LA MODIFICACIÓN DE LA CONDUCTA DE RIESGO SEXUAL Y DE LA FUNCIÓN REPRODUCTIVA EN ADOLESCENTES?</a:t>
            </a: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es-MX" sz="2400" b="1" dirty="0" smtClean="0"/>
              <a:t>Estudio de meta análisis para argumentar el tema, y el problema científico </a:t>
            </a: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es-MX" sz="2400" b="1" dirty="0" smtClean="0"/>
              <a:t>en opción al doctorado del autor principal</a:t>
            </a:r>
            <a:endParaRPr lang="es-ES" sz="2400" dirty="0" smtClean="0"/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es-MX" sz="2000" b="1" dirty="0" smtClean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Autores: </a:t>
            </a:r>
            <a:r>
              <a:rPr lang="es-MX" sz="20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Lic. Guillermo Salgado </a:t>
            </a:r>
            <a:r>
              <a:rPr lang="es-MX" sz="2000" b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Selema</a:t>
            </a:r>
            <a:r>
              <a:rPr lang="es-MX" sz="20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s-MX" sz="2000" b="1" dirty="0" err="1" smtClean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MSc</a:t>
            </a:r>
            <a:r>
              <a:rPr lang="es-MX" sz="2000" b="1" dirty="0" smtClean="0"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s-MX" sz="2000" b="1" dirty="0" err="1" smtClean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Dr.C</a:t>
            </a:r>
            <a:r>
              <a:rPr lang="es-MX" sz="2000" b="1" dirty="0" smtClean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20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Pedro Manuel Rodríguez Sánchez, Profesor </a:t>
            </a:r>
            <a:r>
              <a:rPr lang="es-MX" sz="2000" b="1" dirty="0" smtClean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Titular, </a:t>
            </a:r>
            <a:r>
              <a:rPr lang="es-MX" sz="2000" b="1" dirty="0" err="1" smtClean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Dr.C</a:t>
            </a:r>
            <a:r>
              <a:rPr lang="es-MX" sz="2000" b="1" dirty="0" smtClean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20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Maikel López Aballe</a:t>
            </a:r>
            <a:r>
              <a:rPr lang="es-MX" sz="20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Profesor Titular</a:t>
            </a:r>
            <a:endParaRPr lang="es-E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es-MX" sz="20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 Granma</a:t>
            </a:r>
            <a:endParaRPr lang="es-E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es-MX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s-MX" sz="20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032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98489" y="307139"/>
            <a:ext cx="10483403" cy="5180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Tareas científicas:</a:t>
            </a:r>
            <a:endParaRPr lang="es-E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s-MX" sz="2400" dirty="0"/>
              <a:t>Diagnosticar los adolescentes con riesgo sexual y </a:t>
            </a:r>
            <a:r>
              <a:rPr lang="es-MX" sz="2400" dirty="0" smtClean="0"/>
              <a:t>reproductivo.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s-MX" sz="2400" dirty="0" smtClean="0"/>
              <a:t>Caracterizar </a:t>
            </a:r>
            <a:r>
              <a:rPr lang="es-MX" sz="2400" dirty="0"/>
              <a:t>socio demográficamente a los adolescentes con riesgo sexual y reproductivo.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s-MX" sz="2400" dirty="0"/>
              <a:t>Diseñar y Evaluar el modelo de intervención para la modificación de la conducta de riesgo sexual y de la función reproductiva en adolescentes por </a:t>
            </a:r>
            <a:r>
              <a:rPr lang="es-MX" sz="2400" dirty="0" smtClean="0"/>
              <a:t>expertos.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s-MX" sz="2400" dirty="0" smtClean="0"/>
              <a:t> Validar </a:t>
            </a:r>
            <a:r>
              <a:rPr lang="es-MX" sz="2400" dirty="0"/>
              <a:t>experimentalmente el modelo de intervención </a:t>
            </a:r>
            <a:r>
              <a:rPr lang="es-MX" sz="2400" dirty="0">
                <a:ea typeface="Calibri" panose="020F0502020204030204" pitchFamily="34" charset="0"/>
                <a:cs typeface="Arial" panose="020B0604020202020204" pitchFamily="34" charset="0"/>
              </a:rPr>
              <a:t>basada en el </a:t>
            </a:r>
            <a:r>
              <a:rPr lang="es-MX" sz="2400" b="1" u="sng" dirty="0">
                <a:ea typeface="Calibri" panose="020F0502020204030204" pitchFamily="34" charset="0"/>
                <a:cs typeface="Arial" panose="020B0604020202020204" pitchFamily="34" charset="0"/>
              </a:rPr>
              <a:t>aprendizaje y el condicionamiento</a:t>
            </a:r>
            <a:r>
              <a:rPr lang="es-MX" sz="2400" dirty="0"/>
              <a:t> para la modificación de la conducta de riesgo sexual y de la función reproductiva en adolescentes.</a:t>
            </a:r>
            <a:endParaRPr lang="es-ES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4924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691" y="1708127"/>
            <a:ext cx="6594453" cy="3919941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4917" y="3668097"/>
            <a:ext cx="4003183" cy="1987773"/>
          </a:xfrm>
          <a:prstGeom prst="rect">
            <a:avLst/>
          </a:prstGeom>
        </p:spPr>
      </p:pic>
      <p:sp>
        <p:nvSpPr>
          <p:cNvPr id="5" name="Flecha abajo 4"/>
          <p:cNvSpPr/>
          <p:nvPr/>
        </p:nvSpPr>
        <p:spPr>
          <a:xfrm rot="16200000">
            <a:off x="5946626" y="4406171"/>
            <a:ext cx="462828" cy="2833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/>
          <p:cNvSpPr txBox="1"/>
          <p:nvPr/>
        </p:nvSpPr>
        <p:spPr>
          <a:xfrm>
            <a:off x="4960297" y="628479"/>
            <a:ext cx="13594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 smtClean="0"/>
              <a:t>MÉTODO</a:t>
            </a:r>
            <a:endParaRPr lang="es-ES" sz="2400" b="1" dirty="0"/>
          </a:p>
        </p:txBody>
      </p:sp>
      <p:sp>
        <p:nvSpPr>
          <p:cNvPr id="7" name="Disco magnético 6">
            <a:hlinkClick r:id="rId4" action="ppaction://hlinkfile"/>
          </p:cNvPr>
          <p:cNvSpPr/>
          <p:nvPr/>
        </p:nvSpPr>
        <p:spPr>
          <a:xfrm>
            <a:off x="7959144" y="5267459"/>
            <a:ext cx="528033" cy="180304"/>
          </a:xfrm>
          <a:prstGeom prst="flowChartMagneticDisk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548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/>
          <p:cNvSpPr/>
          <p:nvPr/>
        </p:nvSpPr>
        <p:spPr>
          <a:xfrm>
            <a:off x="3953814" y="2150774"/>
            <a:ext cx="3271234" cy="23310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ADOLESCENTES CON </a:t>
            </a:r>
          </a:p>
          <a:p>
            <a:pPr algn="ctr"/>
            <a:r>
              <a:rPr lang="es-MX" dirty="0" smtClean="0"/>
              <a:t>CONDUCTA DE RIESGO</a:t>
            </a:r>
          </a:p>
          <a:p>
            <a:pPr algn="ctr"/>
            <a:r>
              <a:rPr lang="es-MX" dirty="0" smtClean="0"/>
              <a:t>SEXUAL Y REPRODUCTIVO</a:t>
            </a:r>
            <a:endParaRPr lang="es-ES" dirty="0"/>
          </a:p>
        </p:txBody>
      </p:sp>
      <p:sp>
        <p:nvSpPr>
          <p:cNvPr id="3" name="Rectángulo redondeado 2"/>
          <p:cNvSpPr/>
          <p:nvPr/>
        </p:nvSpPr>
        <p:spPr>
          <a:xfrm>
            <a:off x="1262130" y="1996225"/>
            <a:ext cx="2215166" cy="8500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MEDICIÓN DE VARIABLES ANTES DE INTERVENIR</a:t>
            </a:r>
            <a:endParaRPr lang="es-ES" dirty="0"/>
          </a:p>
        </p:txBody>
      </p:sp>
      <p:sp>
        <p:nvSpPr>
          <p:cNvPr id="4" name="Rectángulo redondeado 3"/>
          <p:cNvSpPr/>
          <p:nvPr/>
        </p:nvSpPr>
        <p:spPr>
          <a:xfrm>
            <a:off x="8330485" y="1996225"/>
            <a:ext cx="2215166" cy="8500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MEDICIÓN DE VARIABLES DESPUÉS DE INTERVENIR</a:t>
            </a:r>
            <a:endParaRPr lang="es-ES" dirty="0"/>
          </a:p>
        </p:txBody>
      </p:sp>
      <p:sp>
        <p:nvSpPr>
          <p:cNvPr id="5" name="Rectángulo redondeado 4"/>
          <p:cNvSpPr/>
          <p:nvPr/>
        </p:nvSpPr>
        <p:spPr>
          <a:xfrm>
            <a:off x="4056845" y="4752304"/>
            <a:ext cx="3992451" cy="10045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TÉCNICA DE CROSS OVER</a:t>
            </a:r>
          </a:p>
          <a:p>
            <a:pPr algn="ctr"/>
            <a:r>
              <a:rPr lang="es-MX" dirty="0" smtClean="0"/>
              <a:t>LOS SUJETOS COMO CONTROLES </a:t>
            </a:r>
          </a:p>
          <a:p>
            <a:pPr algn="ctr"/>
            <a:r>
              <a:rPr lang="es-MX" dirty="0" smtClean="0"/>
              <a:t>Y EXPERIMENTALES DE ELLOS MISMOS</a:t>
            </a:r>
            <a:endParaRPr lang="es-ES" dirty="0"/>
          </a:p>
        </p:txBody>
      </p:sp>
      <p:sp>
        <p:nvSpPr>
          <p:cNvPr id="6" name="Flecha curvada hacia abajo 5"/>
          <p:cNvSpPr/>
          <p:nvPr/>
        </p:nvSpPr>
        <p:spPr>
          <a:xfrm>
            <a:off x="3387143" y="1493952"/>
            <a:ext cx="1339403" cy="38636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8" name="Flecha curvada hacia abajo 7"/>
          <p:cNvSpPr/>
          <p:nvPr/>
        </p:nvSpPr>
        <p:spPr>
          <a:xfrm rot="10800000">
            <a:off x="7385497" y="3123128"/>
            <a:ext cx="1327598" cy="386368"/>
          </a:xfrm>
          <a:prstGeom prst="curvedDownArrow">
            <a:avLst>
              <a:gd name="adj1" fmla="val 25000"/>
              <a:gd name="adj2" fmla="val 332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960297" y="628479"/>
            <a:ext cx="13594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 smtClean="0"/>
              <a:t>MÉTODO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93468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/>
          <p:cNvSpPr/>
          <p:nvPr/>
        </p:nvSpPr>
        <p:spPr>
          <a:xfrm>
            <a:off x="1661374" y="1378041"/>
            <a:ext cx="3271234" cy="23310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ADOLESCENTES CON </a:t>
            </a:r>
          </a:p>
          <a:p>
            <a:pPr algn="ctr"/>
            <a:r>
              <a:rPr lang="es-MX" dirty="0" smtClean="0"/>
              <a:t>CONDUCTA DE RIESGO</a:t>
            </a:r>
          </a:p>
          <a:p>
            <a:pPr algn="ctr"/>
            <a:r>
              <a:rPr lang="es-MX" dirty="0" smtClean="0"/>
              <a:t>SEXUAL Y REPRODUCTIVO</a:t>
            </a:r>
            <a:endParaRPr lang="es-ES" dirty="0"/>
          </a:p>
        </p:txBody>
      </p:sp>
      <p:sp>
        <p:nvSpPr>
          <p:cNvPr id="4" name="Flecha arriba 3"/>
          <p:cNvSpPr/>
          <p:nvPr/>
        </p:nvSpPr>
        <p:spPr>
          <a:xfrm rot="16200000">
            <a:off x="5111178" y="2291155"/>
            <a:ext cx="386367" cy="310378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Imagen 5">
            <a:extLst>
              <a:ext uri="{FF2B5EF4-FFF2-40B4-BE49-F238E27FC236}">
                <a16:creationId xmlns="" xmlns:a16="http://schemas.microsoft.com/office/drawing/2014/main" id="{371EFA87-3A58-4DBD-A3BF-8D796E2AB2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6328" y="835830"/>
            <a:ext cx="5129260" cy="3917747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="" xmlns:a16="http://schemas.microsoft.com/office/drawing/2014/main" id="{9CE781F5-5320-420D-B175-CA2AD51CEC3E}"/>
              </a:ext>
            </a:extLst>
          </p:cNvPr>
          <p:cNvSpPr txBox="1"/>
          <p:nvPr/>
        </p:nvSpPr>
        <p:spPr>
          <a:xfrm>
            <a:off x="6038968" y="4753577"/>
            <a:ext cx="33412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US" sz="1400" b="1" dirty="0"/>
              <a:t>+ CONDICIONAMIENTO OPERANTE TIPO II 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="" xmlns:a16="http://schemas.microsoft.com/office/drawing/2014/main" id="{0129F893-FF93-49A1-939E-8BFE0B7EE60F}"/>
              </a:ext>
            </a:extLst>
          </p:cNvPr>
          <p:cNvSpPr/>
          <p:nvPr/>
        </p:nvSpPr>
        <p:spPr>
          <a:xfrm>
            <a:off x="1034535" y="4251328"/>
            <a:ext cx="450522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200" b="1" dirty="0"/>
              <a:t>FUNDAMENTOS TEÓRICOS</a:t>
            </a:r>
          </a:p>
          <a:p>
            <a:r>
              <a:rPr lang="es-ES" sz="1200" b="1" dirty="0"/>
              <a:t>Contemporáneos:</a:t>
            </a:r>
          </a:p>
          <a:p>
            <a:endParaRPr lang="es-ES" sz="1200" b="1" dirty="0"/>
          </a:p>
          <a:p>
            <a:r>
              <a:rPr lang="es-ES" sz="1200" dirty="0"/>
              <a:t>Modelos matemáticos del condicionamiento</a:t>
            </a:r>
          </a:p>
          <a:p>
            <a:r>
              <a:rPr lang="es-ES" sz="1200" dirty="0"/>
              <a:t>Revista Latinoamericana de Psicología2006, volumen 38, No 2, 215-243</a:t>
            </a:r>
          </a:p>
          <a:p>
            <a:r>
              <a:rPr lang="es-ES" sz="1200" dirty="0"/>
              <a:t>El modelo de </a:t>
            </a:r>
            <a:r>
              <a:rPr lang="es-ES" sz="1200" dirty="0" err="1"/>
              <a:t>Rescorla</a:t>
            </a:r>
            <a:r>
              <a:rPr lang="es-ES" sz="1200" dirty="0"/>
              <a:t> y Wagner. </a:t>
            </a:r>
            <a:r>
              <a:rPr lang="en-US" sz="1200" dirty="0"/>
              <a:t>Rescorla, R. A. (1980a). Pavlovian second-order conditioning: Studies in associative learning. Hillsdale, NJ: Erlbaum</a:t>
            </a:r>
          </a:p>
          <a:p>
            <a:r>
              <a:rPr lang="en-US" sz="1200" dirty="0" err="1"/>
              <a:t>Teoría</a:t>
            </a:r>
            <a:r>
              <a:rPr lang="en-US" sz="1200" dirty="0"/>
              <a:t> PASS de la </a:t>
            </a:r>
            <a:r>
              <a:rPr lang="en-US" sz="1200" dirty="0" err="1"/>
              <a:t>inteligencia</a:t>
            </a:r>
            <a:r>
              <a:rPr lang="en-US" sz="1200" dirty="0"/>
              <a:t>. Álvarez </a:t>
            </a:r>
            <a:r>
              <a:rPr lang="en-US" sz="1200" dirty="0" err="1"/>
              <a:t>Timoneda</a:t>
            </a:r>
            <a:r>
              <a:rPr lang="en-US" sz="1200" dirty="0"/>
              <a:t>.</a:t>
            </a:r>
          </a:p>
          <a:p>
            <a:endParaRPr lang="en-US" sz="1200" dirty="0"/>
          </a:p>
          <a:p>
            <a:r>
              <a:rPr lang="en-US" sz="1200" b="1" dirty="0" err="1"/>
              <a:t>Clásicos</a:t>
            </a:r>
            <a:r>
              <a:rPr lang="en-US" sz="1200" b="1" dirty="0"/>
              <a:t>: </a:t>
            </a:r>
            <a:r>
              <a:rPr lang="es-MX" sz="1200" dirty="0"/>
              <a:t>Piaget,Vygotsky, Pavlov, Skinner, Luria</a:t>
            </a:r>
            <a:endParaRPr lang="es-US" sz="1200" b="1" dirty="0"/>
          </a:p>
        </p:txBody>
      </p:sp>
      <p:sp>
        <p:nvSpPr>
          <p:cNvPr id="9" name="CuadroTexto 8"/>
          <p:cNvSpPr txBox="1"/>
          <p:nvPr/>
        </p:nvSpPr>
        <p:spPr>
          <a:xfrm>
            <a:off x="2371643" y="374165"/>
            <a:ext cx="13594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 smtClean="0"/>
              <a:t>MÉTODO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111350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322231" y="1794959"/>
            <a:ext cx="901950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NÚMERO DE PAREJAS SEXUALES</a:t>
            </a:r>
            <a:endParaRPr 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Hipótesis estadísticas:</a:t>
            </a:r>
            <a:endParaRPr 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s-ES" baseline="-25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s-E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Los resultados antes de intervenir con respecto a</a:t>
            </a:r>
            <a:r>
              <a:rPr lang="es-E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NÚMERO DE PAREJAS SEXUALES</a:t>
            </a:r>
            <a:r>
              <a:rPr lang="es-E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son mejores que después de intervenir.</a:t>
            </a:r>
            <a:endParaRPr lang="es-E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s-ES" baseline="-25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s-E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Los resultados con respecto a </a:t>
            </a:r>
            <a:r>
              <a:rPr lang="es-E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NÚMERO DE PAREJAS SEXUALES</a:t>
            </a:r>
            <a:r>
              <a:rPr lang="es-E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son mejores después de intervenir que antes de la intervención</a:t>
            </a:r>
            <a:r>
              <a:rPr lang="es-ES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es-MX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322231" y="914400"/>
            <a:ext cx="69340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 smtClean="0"/>
              <a:t>TIPO DE HIPÓTESIS ESTADÍSTICAS QUE SE PROBARÁN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413445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815922" y="1319908"/>
            <a:ext cx="852581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PROCESAMIENTO ESTADÍSTICO. PRUEBA DE LOS SIGNOS:</a:t>
            </a:r>
            <a:endParaRPr lang="es-E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E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" sz="2400" dirty="0">
                <a:solidFill>
                  <a:srgbClr val="000000"/>
                </a:solidFill>
                <a:ea typeface="Calibri" panose="020F0502020204030204" pitchFamily="34" charset="0"/>
              </a:rPr>
              <a:t>Se escogió la prueba de los signos porque es de distribución libre y cualitativa, y resulta adecuada para la comparación de </a:t>
            </a:r>
            <a:r>
              <a:rPr lang="es-ES" sz="2400" dirty="0" smtClean="0">
                <a:solidFill>
                  <a:srgbClr val="000000"/>
                </a:solidFill>
                <a:ea typeface="Calibri" panose="020F0502020204030204" pitchFamily="34" charset="0"/>
              </a:rPr>
              <a:t>datos </a:t>
            </a:r>
            <a:r>
              <a:rPr lang="es-ES" sz="2400" dirty="0">
                <a:solidFill>
                  <a:srgbClr val="000000"/>
                </a:solidFill>
                <a:ea typeface="Calibri" panose="020F0502020204030204" pitchFamily="34" charset="0"/>
              </a:rPr>
              <a:t>apareados. Es útil cuando se desea comparar el efecto de un tratamiento, procedimiento o intervención en una población, lo cual se corresponde con el presente estudio.</a:t>
            </a:r>
            <a:endParaRPr lang="es-ES" sz="24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50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390919" y="1558343"/>
            <a:ext cx="93184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 smtClean="0">
                <a:hlinkClick r:id="rId2" action="ppaction://hlinkfile"/>
              </a:rPr>
              <a:t>ASPECTOS ÉTICOS Y CONSENTIMIENTO INFORMADO. ACCEDER</a:t>
            </a:r>
            <a:endParaRPr lang="es-ES" sz="2800" dirty="0"/>
          </a:p>
        </p:txBody>
      </p:sp>
      <p:sp>
        <p:nvSpPr>
          <p:cNvPr id="3" name="Rectángulo 2"/>
          <p:cNvSpPr/>
          <p:nvPr/>
        </p:nvSpPr>
        <p:spPr>
          <a:xfrm>
            <a:off x="1554050" y="2537491"/>
            <a:ext cx="8800563" cy="2907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2400" b="1" dirty="0">
                <a:ea typeface="Arial Narrow" panose="020B0606020202030204" pitchFamily="34" charset="0"/>
                <a:cs typeface="Times New Roman" panose="02020603050405020304" pitchFamily="18" charset="0"/>
              </a:rPr>
              <a:t>Aspectos bioéticos:</a:t>
            </a:r>
            <a:endParaRPr lang="es-E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" sz="2400" dirty="0">
                <a:ea typeface="Arial Narrow" panose="020B0606020202030204" pitchFamily="34" charset="0"/>
                <a:cs typeface="Times New Roman" panose="02020603050405020304" pitchFamily="18" charset="0"/>
              </a:rPr>
              <a:t>Será imprescindible el consentimiento informado </a:t>
            </a:r>
            <a:r>
              <a:rPr lang="es-ES" sz="2400" b="1" u="sng" dirty="0">
                <a:solidFill>
                  <a:srgbClr val="0563C1"/>
                </a:solidFill>
                <a:ea typeface="Arial Narrow" panose="020B0606020202030204" pitchFamily="34" charset="0"/>
                <a:cs typeface="Times New Roman" panose="02020603050405020304" pitchFamily="18" charset="0"/>
                <a:hlinkClick r:id="rId3" action="ppaction://hlinkfile"/>
              </a:rPr>
              <a:t>(Anexo 6)</a:t>
            </a:r>
            <a:r>
              <a:rPr lang="es-ES" sz="2400" dirty="0">
                <a:ea typeface="Arial Narrow" panose="020B0606020202030204" pitchFamily="34" charset="0"/>
                <a:cs typeface="Times New Roman" panose="02020603050405020304" pitchFamily="18" charset="0"/>
              </a:rPr>
              <a:t> de los adolescentes participantes y la familia, por la participación directa de estos en el experimento. El estudio suscribe la declaración de Helsinki, Finlandia.</a:t>
            </a:r>
            <a:endParaRPr lang="es-E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18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39277" y="1754535"/>
            <a:ext cx="10393251" cy="39900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s-MX" sz="2400" i="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L</a:t>
            </a:r>
            <a:r>
              <a:rPr lang="es-ES" sz="2400" i="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a adolescencia, según el criterio de la Organización Mundial de la Salud, es el periodo comprendido entre 10 y 19 años, es una etapa compleja de la vida, marca la transición de la infancia al estado adulto, con ella se producen cambios físicos, psicológicos, biológicos, intelectuales y sociales. </a:t>
            </a:r>
            <a:r>
              <a:rPr lang="es-US" sz="2400" dirty="0"/>
              <a:t>Se clasifica en primera adolescencia, precoz o temprana de 10 a 14 años y la segunda o adolescencia media de 14 a 17 años y la tardía que comprende entre 17 a 19 años de edad. </a:t>
            </a:r>
            <a:r>
              <a:rPr lang="es-US" sz="2400" baseline="30000" dirty="0"/>
              <a:t>1</a:t>
            </a:r>
            <a:endParaRPr lang="es-US" sz="2400" dirty="0"/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endParaRPr lang="es-E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171975" y="888643"/>
            <a:ext cx="92397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b="1" dirty="0" smtClean="0"/>
              <a:t>ANTECEDENTES Y JUSTIFICACIÓN DEL PROBLEMA CIENTÍFICO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49810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91674" y="1419269"/>
            <a:ext cx="10457645" cy="457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" sz="2000" dirty="0">
                <a:ea typeface="Times New Roman" panose="02020603050405020304" pitchFamily="18" charset="0"/>
              </a:rPr>
              <a:t>La OPS/OMS, PUBLICACIÓN AÑO 2018: América Latina y el Caribe continúa siendo la subregión con la segunda tasa más alta en el mundo de embarazos adolescentes. </a:t>
            </a:r>
            <a:r>
              <a:rPr lang="es-ES" sz="2000" baseline="30000" dirty="0">
                <a:ea typeface="Times New Roman" panose="02020603050405020304" pitchFamily="18" charset="0"/>
              </a:rPr>
              <a:t>13</a:t>
            </a:r>
            <a:endParaRPr lang="es-ES" sz="2000" dirty="0"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" sz="2000" dirty="0">
                <a:ea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" sz="2000" dirty="0">
                <a:ea typeface="Times New Roman" panose="02020603050405020304" pitchFamily="18" charset="0"/>
              </a:rPr>
              <a:t>La OMS, enero del 2020</a:t>
            </a:r>
            <a:r>
              <a:rPr lang="es-MX" sz="2000" dirty="0">
                <a:ea typeface="Times New Roman" panose="02020603050405020304" pitchFamily="18" charset="0"/>
              </a:rPr>
              <a:t>:</a:t>
            </a:r>
            <a:r>
              <a:rPr lang="es-ES" sz="2000" dirty="0">
                <a:ea typeface="Times New Roman" panose="02020603050405020304" pitchFamily="18" charset="0"/>
              </a:rPr>
              <a:t> 16 millones de muchachas de 15 a 19 años y aproximadamente 1 millón de niñas menores de 15 años dan a luz cada año.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s-ES" sz="2000" dirty="0"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" sz="2000" dirty="0">
                <a:ea typeface="Times New Roman" panose="02020603050405020304" pitchFamily="18" charset="0"/>
              </a:rPr>
              <a:t>Las complicaciones durante el embarazo y el parto constituyen la segunda causa de muerte entre las muchachas de 15 a 19 años en todo el mundo. Las madres adolescentes se enfrentan a un riesgo considerablemente superior de morir que los nacidos de mujeres de 20 a 24 años. </a:t>
            </a:r>
            <a:r>
              <a:rPr lang="es-ES" sz="2000" baseline="30000" dirty="0" smtClean="0">
                <a:ea typeface="Times New Roman" panose="02020603050405020304" pitchFamily="18" charset="0"/>
              </a:rPr>
              <a:t>14</a:t>
            </a:r>
            <a:r>
              <a:rPr lang="es-US" sz="2000" dirty="0">
                <a:solidFill>
                  <a:srgbClr val="FF0000"/>
                </a:solidFill>
                <a:ea typeface="Times New Roman" panose="02020603050405020304" pitchFamily="18" charset="0"/>
              </a:rPr>
              <a:t> </a:t>
            </a:r>
            <a:endParaRPr lang="es-US" sz="2000" dirty="0" smtClean="0">
              <a:solidFill>
                <a:srgbClr val="FF0000"/>
              </a:solidFill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200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442433" y="321971"/>
            <a:ext cx="100068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/>
              <a:t>CIFRAS ALARMANTES DE UN PROBLEMA DE SALUD MUNDIAL: AMÉRICA LATINA Y EL CARIBE</a:t>
            </a:r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86997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79548" y="1189432"/>
            <a:ext cx="1090840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s-MX" sz="2400" dirty="0"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es-MX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l investigador comparte la idea científica de </a:t>
            </a:r>
            <a:r>
              <a:rPr lang="es-MX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Pedlow</a:t>
            </a:r>
            <a:r>
              <a:rPr lang="es-MX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M. A;</a:t>
            </a:r>
            <a:r>
              <a:rPr lang="es-ES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en: </a:t>
            </a:r>
            <a:r>
              <a:rPr lang="es-MX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Developmentally-Appropriate</a:t>
            </a:r>
            <a:r>
              <a:rPr lang="es-MX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Sexual </a:t>
            </a:r>
            <a:r>
              <a:rPr lang="es-MX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Risk</a:t>
            </a:r>
            <a:r>
              <a:rPr lang="es-MX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Reduction</a:t>
            </a:r>
            <a:r>
              <a:rPr lang="es-MX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Interventions</a:t>
            </a:r>
            <a:r>
              <a:rPr lang="es-MX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for</a:t>
            </a:r>
            <a:r>
              <a:rPr lang="es-MX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Adolescents</a:t>
            </a:r>
            <a:r>
              <a:rPr lang="es-MX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s-MX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Rationale</a:t>
            </a:r>
            <a:r>
              <a:rPr lang="es-MX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s-MX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Review</a:t>
            </a:r>
            <a:r>
              <a:rPr lang="es-MX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of </a:t>
            </a:r>
            <a:r>
              <a:rPr lang="es-MX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Interventions</a:t>
            </a:r>
            <a:r>
              <a:rPr lang="es-MX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and </a:t>
            </a:r>
            <a:r>
              <a:rPr lang="es-MX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Recommendations</a:t>
            </a:r>
            <a:r>
              <a:rPr lang="es-MX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for</a:t>
            </a:r>
            <a:r>
              <a:rPr lang="es-MX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Research</a:t>
            </a:r>
            <a:r>
              <a:rPr lang="es-MX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s-MX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Practice</a:t>
            </a:r>
            <a:r>
              <a:rPr lang="es-MX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2400" baseline="30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12 </a:t>
            </a:r>
            <a:r>
              <a:rPr lang="es-MX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quien refiere lo siguiente: </a:t>
            </a:r>
            <a:r>
              <a:rPr lang="es-MX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¨ Es necesario considerar la influencia psicológica en el adolescente como un aspecto esencial a tener en cuenta, pues ello está asociado  a los cambios cognitivos, emocionales, así como al desarrollo de habilidades interpersonales en la esfera conductual, todo lo cual tiene implicaciones en la asunción de riesgos sexuales y reproductivos y en las intervenciones para reducirlos¨</a:t>
            </a:r>
            <a:endParaRPr lang="es-ES" sz="24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1507542" y="605306"/>
            <a:ext cx="90524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/>
              <a:t>REFERENCIAS DE INVESTIGACIONES DIRIGIDAS A INTERVENCIONES CONDUCTUALES</a:t>
            </a:r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162144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n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851" y="1139780"/>
            <a:ext cx="10895527" cy="5718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621978" y="245913"/>
            <a:ext cx="113793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2000" dirty="0"/>
              <a:t>¿ </a:t>
            </a:r>
            <a:r>
              <a:rPr lang="es-MX" sz="2000" dirty="0"/>
              <a:t>Será  posible diseñar un </a:t>
            </a:r>
            <a:r>
              <a:rPr lang="es-MX" sz="2000" b="1" dirty="0"/>
              <a:t>modelo integral que considere los tres eslabones</a:t>
            </a:r>
            <a:r>
              <a:rPr lang="es-MX" sz="2000" dirty="0"/>
              <a:t>, pero que utilice reforzamiento</a:t>
            </a:r>
          </a:p>
          <a:p>
            <a:pPr algn="ctr"/>
            <a:r>
              <a:rPr lang="es-MX" sz="2000" dirty="0"/>
              <a:t>conductual fundamentado en </a:t>
            </a:r>
            <a:r>
              <a:rPr lang="es-MX" sz="2000" b="1" u="sng" dirty="0">
                <a:ea typeface="Calibri" panose="020F0502020204030204" pitchFamily="34" charset="0"/>
                <a:cs typeface="Arial" panose="020B0604020202020204" pitchFamily="34" charset="0"/>
              </a:rPr>
              <a:t>métodos de aprendizaje y condicionamiento de conducta</a:t>
            </a:r>
            <a:r>
              <a:rPr lang="es-MX" sz="2000" dirty="0"/>
              <a:t>?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83035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lobo: flecha hacia abajo 2">
            <a:extLst>
              <a:ext uri="{FF2B5EF4-FFF2-40B4-BE49-F238E27FC236}">
                <a16:creationId xmlns="" xmlns:a16="http://schemas.microsoft.com/office/drawing/2014/main" id="{ED527B37-B24E-465E-8385-5E7F42F85E70}"/>
              </a:ext>
            </a:extLst>
          </p:cNvPr>
          <p:cNvSpPr/>
          <p:nvPr/>
        </p:nvSpPr>
        <p:spPr>
          <a:xfrm>
            <a:off x="2038524" y="5080299"/>
            <a:ext cx="4932727" cy="152823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4" name="CuadroTexto 3">
            <a:extLst>
              <a:ext uri="{FF2B5EF4-FFF2-40B4-BE49-F238E27FC236}">
                <a16:creationId xmlns="" xmlns:a16="http://schemas.microsoft.com/office/drawing/2014/main" id="{A9897538-9E5A-4A70-A192-A71C0B18ACBA}"/>
              </a:ext>
            </a:extLst>
          </p:cNvPr>
          <p:cNvSpPr txBox="1"/>
          <p:nvPr/>
        </p:nvSpPr>
        <p:spPr>
          <a:xfrm>
            <a:off x="2021745" y="5339571"/>
            <a:ext cx="8405770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US" sz="1100" b="1" dirty="0"/>
              <a:t>*La literatura revisada demuestra que la mayoría de los enfoques de intervención se sustentan en los dos primeros eslabones, pues son programas educativos que apuestan a la cognición pura como método. El investigador identifica una brecha o insuficiencia, en los métodos al no considerar aquellos dirigidos a modificar positivamente la CONDUCTA.  </a:t>
            </a:r>
          </a:p>
          <a:p>
            <a:pPr algn="just"/>
            <a:endParaRPr lang="es-US" sz="1000" dirty="0"/>
          </a:p>
          <a:p>
            <a:pPr algn="just"/>
            <a:r>
              <a:rPr lang="es-ES" sz="1000" dirty="0"/>
              <a:t>Salgado </a:t>
            </a:r>
            <a:r>
              <a:rPr lang="es-ES" sz="1000" dirty="0" err="1"/>
              <a:t>Selema</a:t>
            </a:r>
            <a:r>
              <a:rPr lang="es-ES" sz="1000" dirty="0"/>
              <a:t> G, Rodríguez Sánchez PM, López Aballe M. Modelo de intervención neuropsicológica para la modificación de la conducta de riesgo sexual y de la función reproductiva en adolescentes.. RM [revista en Internet]. 2021 [citado 4 May 2021];, 25(2):[aprox. 0 p.]. Disponible en: </a:t>
            </a:r>
            <a:r>
              <a:rPr lang="es-ES" sz="1000" dirty="0">
                <a:hlinkClick r:id="rId2"/>
              </a:rPr>
              <a:t>http://www.revmultimed.sld.cu/index.php/mtm/article/view/2275</a:t>
            </a:r>
            <a:r>
              <a:rPr lang="es-ES" sz="1000" dirty="0"/>
              <a:t> </a:t>
            </a:r>
          </a:p>
          <a:p>
            <a:endParaRPr lang="es-US" sz="1200" dirty="0"/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7CA0BD75-726E-4DBF-89B9-F9FE5A2BCD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7946" y="792103"/>
            <a:ext cx="8917497" cy="4288196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="" xmlns:a16="http://schemas.microsoft.com/office/drawing/2014/main" id="{8BA6F533-C1CF-4D7E-A5BF-8F1A68A0FD0D}"/>
              </a:ext>
            </a:extLst>
          </p:cNvPr>
          <p:cNvSpPr txBox="1"/>
          <p:nvPr/>
        </p:nvSpPr>
        <p:spPr>
          <a:xfrm>
            <a:off x="9719747" y="2353087"/>
            <a:ext cx="17047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solidFill>
                  <a:srgbClr val="002060"/>
                </a:solidFill>
              </a:rPr>
              <a:t> * COMPONENTE DE LA </a:t>
            </a:r>
          </a:p>
          <a:p>
            <a:r>
              <a:rPr lang="es-MX" sz="1200" b="1" dirty="0">
                <a:solidFill>
                  <a:srgbClr val="002060"/>
                </a:solidFill>
              </a:rPr>
              <a:t>     APUESTA CIENTÍFICA </a:t>
            </a:r>
            <a:endParaRPr lang="es-ES" sz="1200" b="1" dirty="0">
              <a:solidFill>
                <a:srgbClr val="002060"/>
              </a:solidFill>
            </a:endParaRPr>
          </a:p>
        </p:txBody>
      </p:sp>
      <p:sp>
        <p:nvSpPr>
          <p:cNvPr id="7" name="Flecha doblada 4">
            <a:extLst>
              <a:ext uri="{FF2B5EF4-FFF2-40B4-BE49-F238E27FC236}">
                <a16:creationId xmlns="" xmlns:a16="http://schemas.microsoft.com/office/drawing/2014/main" id="{0367050C-DB47-4A44-899E-0E84D7D16867}"/>
              </a:ext>
            </a:extLst>
          </p:cNvPr>
          <p:cNvSpPr/>
          <p:nvPr/>
        </p:nvSpPr>
        <p:spPr>
          <a:xfrm>
            <a:off x="9497283" y="2451758"/>
            <a:ext cx="222464" cy="446934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="" xmlns:a16="http://schemas.microsoft.com/office/drawing/2014/main" id="{D8515142-7B2C-47BF-A7C3-80261E3EA3F2}"/>
              </a:ext>
            </a:extLst>
          </p:cNvPr>
          <p:cNvSpPr txBox="1"/>
          <p:nvPr/>
        </p:nvSpPr>
        <p:spPr>
          <a:xfrm>
            <a:off x="2433779" y="161437"/>
            <a:ext cx="73244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b="1" dirty="0">
                <a:ea typeface="Calibri" panose="020F0502020204030204" pitchFamily="34" charset="0"/>
                <a:cs typeface="Arial" panose="020B0604020202020204" pitchFamily="34" charset="0"/>
              </a:rPr>
              <a:t>¿ </a:t>
            </a:r>
            <a:r>
              <a:rPr lang="es-US" sz="1200" b="1" dirty="0"/>
              <a:t>POR QUÉ EXISTE UNA BRECHA O INSUFICIENCIA EN LOS MÉTODOS </a:t>
            </a:r>
            <a:r>
              <a:rPr lang="es-MX" sz="1200" b="1" dirty="0">
                <a:ea typeface="Calibri" panose="020F0502020204030204" pitchFamily="34" charset="0"/>
                <a:cs typeface="Arial" panose="020B0604020202020204" pitchFamily="34" charset="0"/>
              </a:rPr>
              <a:t>PARA LA MODIFICACIÓN DE LA CONDUCTA </a:t>
            </a:r>
          </a:p>
          <a:p>
            <a:pPr algn="ctr"/>
            <a:r>
              <a:rPr lang="es-MX" sz="1200" b="1" dirty="0">
                <a:ea typeface="Calibri" panose="020F0502020204030204" pitchFamily="34" charset="0"/>
                <a:cs typeface="Arial" panose="020B0604020202020204" pitchFamily="34" charset="0"/>
              </a:rPr>
              <a:t>DE RIESGO SEXUAL Y LA FUNCIÓN REPRODUCTIVA EN ADOLESCENTES?</a:t>
            </a:r>
            <a:r>
              <a:rPr lang="es-US" sz="12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5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/>
          </p:nvPr>
        </p:nvGraphicFramePr>
        <p:xfrm>
          <a:off x="2753218" y="1737097"/>
          <a:ext cx="5502141" cy="4592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40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3404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3404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838678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Tipo de artículo citado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Referencia citada</a:t>
                      </a:r>
                      <a:r>
                        <a:rPr lang="es-MX" baseline="0" dirty="0"/>
                        <a:t> en el documento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 %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Teoría general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1,2,3,8,15,16,17,</a:t>
                      </a:r>
                      <a:r>
                        <a:rPr lang="es-MX" baseline="0" dirty="0"/>
                        <a:t> 18, 19, 20, 21, 22, 23, 25, 27, 28, 29, 30</a:t>
                      </a:r>
                    </a:p>
                    <a:p>
                      <a:pPr algn="ctr"/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 60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Factores de riesgo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4,5,6,7,9,10,24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23,3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Programas educativos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11,26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6,6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Estadísticas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13,14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6,6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Intervención conductual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12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3,3</a:t>
                      </a:r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570213" y="500036"/>
            <a:ext cx="102700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/>
              <a:t>TIPOS DE ARTÍCULOS EN UNA MUESTRA DE 30 SELECCIONADOS PARA LAS CITAS DEL DOCUMENTO </a:t>
            </a:r>
          </a:p>
          <a:p>
            <a:pPr algn="ctr"/>
            <a:r>
              <a:rPr lang="es-MX" b="1" dirty="0"/>
              <a:t>SEMINARIO: ARGUMENTACIÓN DEL PROBLEMA CIENTÍFICO. NÓTESE EL BAJO PORCIENTO DE ARTÍCULOS DIRIGIDOS A INTERVENCIONES CONDUCTUALES POR CRITERIOS ESPECÍFICOS DE BÚSQUEDA</a:t>
            </a:r>
            <a:endParaRPr lang="es-ES" b="1" dirty="0"/>
          </a:p>
        </p:txBody>
      </p:sp>
      <p:sp>
        <p:nvSpPr>
          <p:cNvPr id="4" name="Elipse 3"/>
          <p:cNvSpPr/>
          <p:nvPr/>
        </p:nvSpPr>
        <p:spPr>
          <a:xfrm>
            <a:off x="7018986" y="5705342"/>
            <a:ext cx="592429" cy="3992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600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21216" y="766445"/>
            <a:ext cx="1090840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s-MX" sz="2400" b="1" dirty="0">
                <a:ea typeface="Calibri" panose="020F0502020204030204" pitchFamily="34" charset="0"/>
                <a:cs typeface="Arial" panose="020B0604020202020204" pitchFamily="34" charset="0"/>
              </a:rPr>
              <a:t>Problema científico</a:t>
            </a:r>
            <a:r>
              <a:rPr lang="es-MX" sz="2400" dirty="0">
                <a:ea typeface="Calibri" panose="020F0502020204030204" pitchFamily="34" charset="0"/>
                <a:cs typeface="Arial" panose="020B0604020202020204" pitchFamily="34" charset="0"/>
              </a:rPr>
              <a:t>: insuficiencias en </a:t>
            </a:r>
            <a:r>
              <a:rPr lang="es-MX" sz="2400" dirty="0" smtClean="0">
                <a:ea typeface="Calibri" panose="020F0502020204030204" pitchFamily="34" charset="0"/>
                <a:cs typeface="Arial" panose="020B0604020202020204" pitchFamily="34" charset="0"/>
              </a:rPr>
              <a:t>el conocimiento de los </a:t>
            </a:r>
            <a:r>
              <a:rPr lang="es-MX" sz="2400" dirty="0">
                <a:ea typeface="Calibri" panose="020F0502020204030204" pitchFamily="34" charset="0"/>
                <a:cs typeface="Arial" panose="020B0604020202020204" pitchFamily="34" charset="0"/>
              </a:rPr>
              <a:t>métodos para la modificación de la conducta de riesgo sexual y la función reproductiva en adolescentes.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endParaRPr lang="es-E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s-MX" sz="2400" b="1" dirty="0">
                <a:ea typeface="Calibri" panose="020F0502020204030204" pitchFamily="34" charset="0"/>
                <a:cs typeface="Arial" panose="020B0604020202020204" pitchFamily="34" charset="0"/>
              </a:rPr>
              <a:t>Objeto de estudio:</a:t>
            </a:r>
            <a:r>
              <a:rPr lang="es-MX" sz="2400" dirty="0">
                <a:ea typeface="Calibri" panose="020F0502020204030204" pitchFamily="34" charset="0"/>
                <a:cs typeface="Arial" panose="020B0604020202020204" pitchFamily="34" charset="0"/>
              </a:rPr>
              <a:t> el proceso de prevención de salud sexual y reproductiva en </a:t>
            </a:r>
            <a:r>
              <a:rPr lang="es-MX" sz="2400" dirty="0" smtClean="0">
                <a:ea typeface="Calibri" panose="020F0502020204030204" pitchFamily="34" charset="0"/>
                <a:cs typeface="Arial" panose="020B0604020202020204" pitchFamily="34" charset="0"/>
              </a:rPr>
              <a:t>adolescentes en la atención primaria de salud.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endParaRPr lang="es-ES" sz="24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s-MX" sz="2400" b="1" dirty="0" smtClean="0">
                <a:ea typeface="Calibri" panose="020F0502020204030204" pitchFamily="34" charset="0"/>
                <a:cs typeface="Arial" panose="020B0604020202020204" pitchFamily="34" charset="0"/>
              </a:rPr>
              <a:t>Campo </a:t>
            </a:r>
            <a:r>
              <a:rPr lang="es-MX" sz="2400" b="1" dirty="0">
                <a:ea typeface="Calibri" panose="020F0502020204030204" pitchFamily="34" charset="0"/>
                <a:cs typeface="Arial" panose="020B0604020202020204" pitchFamily="34" charset="0"/>
              </a:rPr>
              <a:t>de acción</a:t>
            </a:r>
            <a:r>
              <a:rPr lang="es-MX" sz="2400" dirty="0"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es-MX" sz="2400" b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2400" dirty="0">
                <a:ea typeface="Calibri" panose="020F0502020204030204" pitchFamily="34" charset="0"/>
                <a:cs typeface="Arial" panose="020B0604020202020204" pitchFamily="34" charset="0"/>
              </a:rPr>
              <a:t>los métodos d</a:t>
            </a:r>
            <a:r>
              <a:rPr lang="es-MX" sz="2400" b="1" u="sng" dirty="0">
                <a:ea typeface="Calibri" panose="020F0502020204030204" pitchFamily="34" charset="0"/>
                <a:cs typeface="Arial" panose="020B0604020202020204" pitchFamily="34" charset="0"/>
              </a:rPr>
              <a:t>e aprendizaje y condicionamiento</a:t>
            </a:r>
            <a:r>
              <a:rPr lang="es-MX" sz="2400" dirty="0">
                <a:ea typeface="Calibri" panose="020F0502020204030204" pitchFamily="34" charset="0"/>
                <a:cs typeface="Arial" panose="020B0604020202020204" pitchFamily="34" charset="0"/>
              </a:rPr>
              <a:t> para la modificación de la conducta de riesgo sexual y reproductivo en adolescentes del Policlínico # 3 de Manzanillo.</a:t>
            </a:r>
            <a:endParaRPr lang="es-E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83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43944" y="1046700"/>
            <a:ext cx="10779617" cy="5155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s-MX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Hipótesis: l</a:t>
            </a:r>
            <a:r>
              <a:rPr lang="es-MX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es-MX" sz="2400" dirty="0" smtClean="0">
                <a:ea typeface="Calibri" panose="020F0502020204030204" pitchFamily="34" charset="0"/>
                <a:cs typeface="Arial" panose="020B0604020202020204" pitchFamily="34" charset="0"/>
              </a:rPr>
              <a:t>modelación </a:t>
            </a:r>
            <a:r>
              <a:rPr lang="es-ES_tradnl" sz="2400" dirty="0" smtClean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de </a:t>
            </a:r>
            <a:r>
              <a:rPr lang="es-ES_tradnl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una intervención sustentada en </a:t>
            </a:r>
            <a:r>
              <a:rPr lang="es-ES_tradnl" sz="2400" dirty="0" smtClean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el </a:t>
            </a:r>
            <a:r>
              <a:rPr lang="es-MX" sz="2400" b="1" u="sng" dirty="0">
                <a:ea typeface="Calibri" panose="020F0502020204030204" pitchFamily="34" charset="0"/>
                <a:cs typeface="Arial" panose="020B0604020202020204" pitchFamily="34" charset="0"/>
              </a:rPr>
              <a:t>aprendizaje y el condicionamiento</a:t>
            </a:r>
            <a:r>
              <a:rPr lang="es-ES_tradnl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, dirigida a modificar la conducta sexual y la función reproductiva en los </a:t>
            </a:r>
            <a:r>
              <a:rPr lang="es-ES_tradnl" sz="2400" dirty="0">
                <a:ea typeface="Calibri" panose="020F0502020204030204" pitchFamily="34" charset="0"/>
                <a:cs typeface="Arial" panose="020B0604020202020204" pitchFamily="34" charset="0"/>
              </a:rPr>
              <a:t>adolescentes en la atención primaria de salud, </a:t>
            </a:r>
            <a:r>
              <a:rPr lang="es-ES_tradnl" sz="2400" dirty="0" smtClean="0">
                <a:ea typeface="Calibri" panose="020F0502020204030204" pitchFamily="34" charset="0"/>
                <a:cs typeface="Arial" panose="020B0604020202020204" pitchFamily="34" charset="0"/>
              </a:rPr>
              <a:t>proporcionaría nuevos conocimientos sobre los modos de actuación para prevenir los riesgos, lo que </a:t>
            </a:r>
            <a:r>
              <a:rPr lang="es-ES_tradnl" sz="2400" dirty="0" smtClean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impactaría </a:t>
            </a:r>
            <a:r>
              <a:rPr lang="es-ES_tradnl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positivamente en los indicadores de salud de esta esfera en este grupo poblacional.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s-MX" sz="2400" b="1" dirty="0" smtClean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Objetivo</a:t>
            </a:r>
            <a:r>
              <a:rPr lang="es-MX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es-MX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2400" dirty="0" smtClean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modelar y validar una </a:t>
            </a:r>
            <a:r>
              <a:rPr lang="es-MX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intervención </a:t>
            </a:r>
            <a:r>
              <a:rPr lang="es-ES_tradnl" sz="2400" dirty="0" smtClean="0">
                <a:ea typeface="Calibri" panose="020F0502020204030204" pitchFamily="34" charset="0"/>
                <a:cs typeface="Arial" panose="020B0604020202020204" pitchFamily="34" charset="0"/>
              </a:rPr>
              <a:t>basada </a:t>
            </a:r>
            <a:r>
              <a:rPr lang="es-ES_tradnl" sz="2400" dirty="0">
                <a:ea typeface="Calibri" panose="020F0502020204030204" pitchFamily="34" charset="0"/>
                <a:cs typeface="Arial" panose="020B0604020202020204" pitchFamily="34" charset="0"/>
              </a:rPr>
              <a:t>en el </a:t>
            </a:r>
            <a:r>
              <a:rPr lang="es-MX" sz="2400" b="1" u="sng" dirty="0">
                <a:ea typeface="Calibri" panose="020F0502020204030204" pitchFamily="34" charset="0"/>
                <a:cs typeface="Arial" panose="020B0604020202020204" pitchFamily="34" charset="0"/>
              </a:rPr>
              <a:t>aprendizaje y el condicionamiento </a:t>
            </a:r>
            <a:r>
              <a:rPr lang="es-MX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para la modificación de la conducta de riesgo sexual y de la función reproductiva en adolescentes.</a:t>
            </a:r>
            <a:endParaRPr lang="es-E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24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1204</TotalTime>
  <Words>1033</Words>
  <Application>Microsoft Office PowerPoint</Application>
  <PresentationFormat>Panorámica</PresentationFormat>
  <Paragraphs>95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2" baseType="lpstr">
      <vt:lpstr>Arial</vt:lpstr>
      <vt:lpstr>Arial Narrow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192</cp:revision>
  <dcterms:created xsi:type="dcterms:W3CDTF">2021-04-26T22:42:45Z</dcterms:created>
  <dcterms:modified xsi:type="dcterms:W3CDTF">2021-09-07T16:04:05Z</dcterms:modified>
</cp:coreProperties>
</file>